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1" r:id="rId3"/>
    <p:sldId id="257"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5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E30F22-4EC4-4498-B40B-552EBC8B6F3B}" type="datetimeFigureOut">
              <a:rPr lang="en-NZ" smtClean="0"/>
              <a:t>8/12/2010</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2D4D65-6880-4DFE-BB82-EEB8C8471037}" type="slidenum">
              <a:rPr lang="en-NZ" smtClean="0"/>
              <a:t>‹#›</a:t>
            </a:fld>
            <a:endParaRPr lang="en-NZ"/>
          </a:p>
        </p:txBody>
      </p:sp>
    </p:spTree>
    <p:extLst>
      <p:ext uri="{BB962C8B-B14F-4D97-AF65-F5344CB8AC3E}">
        <p14:creationId xmlns:p14="http://schemas.microsoft.com/office/powerpoint/2010/main" val="3088091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052D4D65-6880-4DFE-BB82-EEB8C8471037}" type="slidenum">
              <a:rPr lang="en-NZ" smtClean="0"/>
              <a:t>5</a:t>
            </a:fld>
            <a:endParaRPr lang="en-NZ"/>
          </a:p>
        </p:txBody>
      </p:sp>
    </p:spTree>
    <p:extLst>
      <p:ext uri="{BB962C8B-B14F-4D97-AF65-F5344CB8AC3E}">
        <p14:creationId xmlns:p14="http://schemas.microsoft.com/office/powerpoint/2010/main" val="1929783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70DE7721-FCD1-4D55-A114-1613668F90B2}" type="datetimeFigureOut">
              <a:rPr lang="en-NZ" smtClean="0"/>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1546573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0DE7721-FCD1-4D55-A114-1613668F90B2}" type="datetimeFigureOut">
              <a:rPr lang="en-NZ" smtClean="0"/>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1430894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0DE7721-FCD1-4D55-A114-1613668F90B2}" type="datetimeFigureOut">
              <a:rPr lang="en-NZ" smtClean="0"/>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83949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0DE7721-FCD1-4D55-A114-1613668F90B2}" type="datetimeFigureOut">
              <a:rPr lang="en-NZ" smtClean="0"/>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2731041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DE7721-FCD1-4D55-A114-1613668F90B2}" type="datetimeFigureOut">
              <a:rPr lang="en-NZ" smtClean="0"/>
              <a:t>8/12/2010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2143073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70DE7721-FCD1-4D55-A114-1613668F90B2}" type="datetimeFigureOut">
              <a:rPr lang="en-NZ" smtClean="0"/>
              <a:t>8/12/2010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2113749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70DE7721-FCD1-4D55-A114-1613668F90B2}" type="datetimeFigureOut">
              <a:rPr lang="en-NZ" smtClean="0"/>
              <a:t>8/12/2010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3021921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70DE7721-FCD1-4D55-A114-1613668F90B2}" type="datetimeFigureOut">
              <a:rPr lang="en-NZ" smtClean="0"/>
              <a:t>8/12/2010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2859832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E7721-FCD1-4D55-A114-1613668F90B2}" type="datetimeFigureOut">
              <a:rPr lang="en-NZ" smtClean="0"/>
              <a:t>8/12/2010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899234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E7721-FCD1-4D55-A114-1613668F90B2}" type="datetimeFigureOut">
              <a:rPr lang="en-NZ" smtClean="0"/>
              <a:t>8/12/2010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1279546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E7721-FCD1-4D55-A114-1613668F90B2}" type="datetimeFigureOut">
              <a:rPr lang="en-NZ" smtClean="0"/>
              <a:t>8/12/2010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3261FB-81C2-4A3E-A026-8CC5DEC8484F}" type="slidenum">
              <a:rPr lang="en-NZ" smtClean="0"/>
              <a:t>‹#›</a:t>
            </a:fld>
            <a:endParaRPr lang="en-NZ"/>
          </a:p>
        </p:txBody>
      </p:sp>
    </p:spTree>
    <p:extLst>
      <p:ext uri="{BB962C8B-B14F-4D97-AF65-F5344CB8AC3E}">
        <p14:creationId xmlns:p14="http://schemas.microsoft.com/office/powerpoint/2010/main" val="246753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DE7721-FCD1-4D55-A114-1613668F90B2}" type="datetimeFigureOut">
              <a:rPr lang="en-NZ" smtClean="0"/>
              <a:t>8/12/2010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3261FB-81C2-4A3E-A026-8CC5DEC8484F}" type="slidenum">
              <a:rPr lang="en-NZ" smtClean="0"/>
              <a:t>‹#›</a:t>
            </a:fld>
            <a:endParaRPr lang="en-NZ"/>
          </a:p>
        </p:txBody>
      </p:sp>
    </p:spTree>
    <p:extLst>
      <p:ext uri="{BB962C8B-B14F-4D97-AF65-F5344CB8AC3E}">
        <p14:creationId xmlns:p14="http://schemas.microsoft.com/office/powerpoint/2010/main" val="60216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9GfziEThFes" TargetMode="External"/><Relationship Id="rId7" Type="http://schemas.openxmlformats.org/officeDocument/2006/relationships/hyperlink" Target="http://www.youtube.com/watch?v=DF8ctts9LOk"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www.youtube.com/watch?v=f_j2pa97l2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331640" y="260648"/>
            <a:ext cx="6624736" cy="3970318"/>
          </a:xfrm>
          <a:prstGeom prst="rect">
            <a:avLst/>
          </a:prstGeom>
          <a:noFill/>
        </p:spPr>
        <p:txBody>
          <a:bodyPr wrap="square" lIns="91440" tIns="45720" rIns="91440" bIns="45720">
            <a:spAutoFit/>
          </a:bodyPr>
          <a:lstStyle/>
          <a:p>
            <a:pPr algn="ctr"/>
            <a:r>
              <a:rPr lang="en-US" sz="6600" b="1" i="1" u="sng"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How has the uniforms of rugby changed? </a:t>
            </a:r>
          </a:p>
          <a:p>
            <a:pPr algn="ct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AutoShape 2" descr="http://www.skateboard.com/imgs/brands/Adidas-Logo.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6" name="AutoShape 4" descr="http://www.skateboard.com/imgs/brands/Adidas-Logo.jpg"/>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Tree>
    <p:extLst>
      <p:ext uri="{BB962C8B-B14F-4D97-AF65-F5344CB8AC3E}">
        <p14:creationId xmlns:p14="http://schemas.microsoft.com/office/powerpoint/2010/main" val="2741146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hlinkClick r:id="rId3"/>
          </p:cNvPr>
          <p:cNvGraphicFramePr>
            <a:graphicFrameLocks noChangeAspect="1"/>
          </p:cNvGraphicFramePr>
          <p:nvPr>
            <p:extLst>
              <p:ext uri="{D42A27DB-BD31-4B8C-83A1-F6EECF244321}">
                <p14:modId xmlns:p14="http://schemas.microsoft.com/office/powerpoint/2010/main" val="2601061300"/>
              </p:ext>
            </p:extLst>
          </p:nvPr>
        </p:nvGraphicFramePr>
        <p:xfrm>
          <a:off x="5292080" y="332656"/>
          <a:ext cx="1860521" cy="499403"/>
        </p:xfrm>
        <a:graphic>
          <a:graphicData uri="http://schemas.openxmlformats.org/presentationml/2006/ole">
            <mc:AlternateContent xmlns:mc="http://schemas.openxmlformats.org/markup-compatibility/2006">
              <mc:Choice xmlns:v="urn:schemas-microsoft-com:vml" Requires="v">
                <p:oleObj spid="_x0000_s3089" name="Package" r:id="rId4" imgW="1809720" imgH="485640" progId="Package">
                  <p:embed/>
                </p:oleObj>
              </mc:Choice>
              <mc:Fallback>
                <p:oleObj name="Package" r:id="rId4" imgW="1809720" imgH="485640" progId="Package">
                  <p:embed/>
                  <p:pic>
                    <p:nvPicPr>
                      <p:cNvPr id="0" name=""/>
                      <p:cNvPicPr/>
                      <p:nvPr/>
                    </p:nvPicPr>
                    <p:blipFill>
                      <a:blip r:embed="rId5"/>
                      <a:stretch>
                        <a:fillRect/>
                      </a:stretch>
                    </p:blipFill>
                    <p:spPr>
                      <a:xfrm>
                        <a:off x="5292080" y="332656"/>
                        <a:ext cx="1860521" cy="499403"/>
                      </a:xfrm>
                      <a:prstGeom prst="rect">
                        <a:avLst/>
                      </a:prstGeom>
                    </p:spPr>
                  </p:pic>
                </p:oleObj>
              </mc:Fallback>
            </mc:AlternateContent>
          </a:graphicData>
        </a:graphic>
      </p:graphicFrame>
      <p:pic>
        <p:nvPicPr>
          <p:cNvPr id="307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20" y="925758"/>
            <a:ext cx="8352928" cy="5808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403648" y="1034256"/>
            <a:ext cx="3528392" cy="369332"/>
          </a:xfrm>
          <a:prstGeom prst="rect">
            <a:avLst/>
          </a:prstGeom>
          <a:noFill/>
        </p:spPr>
        <p:txBody>
          <a:bodyPr wrap="square" rtlCol="0">
            <a:spAutoFit/>
          </a:bodyPr>
          <a:lstStyle/>
          <a:p>
            <a:endParaRPr lang="en-NZ" dirty="0" smtClean="0"/>
          </a:p>
        </p:txBody>
      </p:sp>
      <p:sp>
        <p:nvSpPr>
          <p:cNvPr id="3" name="TextBox 2"/>
          <p:cNvSpPr txBox="1"/>
          <p:nvPr/>
        </p:nvSpPr>
        <p:spPr>
          <a:xfrm>
            <a:off x="395536" y="476672"/>
            <a:ext cx="3240360" cy="646331"/>
          </a:xfrm>
          <a:prstGeom prst="rect">
            <a:avLst/>
          </a:prstGeom>
          <a:noFill/>
        </p:spPr>
        <p:txBody>
          <a:bodyPr wrap="square" rtlCol="0">
            <a:spAutoFit/>
          </a:bodyPr>
          <a:lstStyle/>
          <a:p>
            <a:r>
              <a:rPr lang="en-NZ" dirty="0">
                <a:hlinkClick r:id="rId7"/>
              </a:rPr>
              <a:t>http://</a:t>
            </a:r>
            <a:r>
              <a:rPr lang="en-NZ" dirty="0" smtClean="0">
                <a:hlinkClick r:id="rId7"/>
              </a:rPr>
              <a:t>www.youtube.com/watch?v=DF8ctts9LOk</a:t>
            </a:r>
            <a:r>
              <a:rPr lang="en-NZ" dirty="0" smtClean="0"/>
              <a:t> </a:t>
            </a:r>
            <a:endParaRPr lang="en-NZ" dirty="0"/>
          </a:p>
        </p:txBody>
      </p:sp>
    </p:spTree>
    <p:extLst>
      <p:ext uri="{BB962C8B-B14F-4D97-AF65-F5344CB8AC3E}">
        <p14:creationId xmlns:p14="http://schemas.microsoft.com/office/powerpoint/2010/main" val="813554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523" y="226218"/>
            <a:ext cx="3231910" cy="769441"/>
          </a:xfrm>
          <a:prstGeom prst="rect">
            <a:avLst/>
          </a:prstGeom>
          <a:noFill/>
        </p:spPr>
        <p:txBody>
          <a:bodyPr wrap="none" lIns="91440" tIns="45720" rIns="91440" bIns="45720">
            <a:spAutoFit/>
          </a:bodyPr>
          <a:lstStyle/>
          <a:p>
            <a:pPr algn="ctr"/>
            <a:r>
              <a:rPr lang="en-US" sz="4400" b="1" u="sng"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t>
            </a:r>
            <a:r>
              <a:rPr lang="en-US" sz="4400" b="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ew Zealand</a:t>
            </a:r>
            <a:endParaRPr lang="en-US" sz="4400" b="1" u="sng"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Rectangle 4"/>
          <p:cNvSpPr/>
          <p:nvPr/>
        </p:nvSpPr>
        <p:spPr>
          <a:xfrm>
            <a:off x="3738910" y="149273"/>
            <a:ext cx="2085058" cy="923330"/>
          </a:xfrm>
          <a:prstGeom prst="rect">
            <a:avLst/>
          </a:prstGeom>
          <a:noFill/>
        </p:spPr>
        <p:txBody>
          <a:bodyPr wrap="none" lIns="91440" tIns="45720" rIns="91440" bIns="45720">
            <a:spAutoFit/>
          </a:bodyPr>
          <a:lstStyle/>
          <a:p>
            <a:pPr algn="ctr"/>
            <a:r>
              <a:rPr lang="en-US" sz="5400" b="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France</a:t>
            </a:r>
            <a:endParaRPr lang="en-US" sz="5400" b="1" u="sng"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1996" y="4348392"/>
            <a:ext cx="1916965" cy="178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8910" y="4348391"/>
            <a:ext cx="2561281" cy="219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660231" y="149273"/>
            <a:ext cx="2185989" cy="923330"/>
          </a:xfrm>
          <a:prstGeom prst="rect">
            <a:avLst/>
          </a:prstGeom>
          <a:noFill/>
        </p:spPr>
        <p:txBody>
          <a:bodyPr wrap="square" lIns="91440" tIns="45720" rIns="91440" bIns="45720">
            <a:spAutoFit/>
          </a:bodyPr>
          <a:lstStyle/>
          <a:p>
            <a:pPr algn="ctr"/>
            <a:r>
              <a:rPr lang="en-US" sz="5400" b="1" u="sng"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t>
            </a:r>
            <a:r>
              <a:rPr lang="en-US" sz="5400" b="1" u="sng"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amoa</a:t>
            </a:r>
            <a:endParaRPr lang="en-US" sz="5400" b="1" u="sng"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1" y="2186280"/>
            <a:ext cx="2483767" cy="1844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6632" y="4553765"/>
            <a:ext cx="1841548" cy="1577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379" y="2441074"/>
            <a:ext cx="2954486" cy="1271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18" y="2186280"/>
            <a:ext cx="2448271" cy="178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21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43808" y="0"/>
            <a:ext cx="3097900"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effectLst>
                  <a:outerShdw blurRad="25500" dist="23000" dir="7020000" algn="tl">
                    <a:srgbClr val="000000">
                      <a:alpha val="50000"/>
                    </a:srgbClr>
                  </a:outerShdw>
                </a:effectLst>
              </a:rPr>
              <a:t>Head gear</a:t>
            </a:r>
            <a:endParaRPr lang="en-US" sz="5400" b="1" cap="none" spc="0"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6" name="TextBox 5"/>
          <p:cNvSpPr txBox="1"/>
          <p:nvPr/>
        </p:nvSpPr>
        <p:spPr>
          <a:xfrm>
            <a:off x="622294" y="907584"/>
            <a:ext cx="2232248" cy="400110"/>
          </a:xfrm>
          <a:prstGeom prst="rect">
            <a:avLst/>
          </a:prstGeom>
          <a:noFill/>
        </p:spPr>
        <p:txBody>
          <a:bodyPr wrap="square" rtlCol="0">
            <a:spAutoFit/>
          </a:bodyPr>
          <a:lstStyle/>
          <a:p>
            <a:r>
              <a:rPr lang="en-NZ" sz="2000" u="sng" dirty="0" smtClean="0">
                <a:solidFill>
                  <a:srgbClr val="FF0000"/>
                </a:solidFill>
              </a:rPr>
              <a:t>Old head gear:</a:t>
            </a:r>
            <a:endParaRPr lang="en-NZ" sz="2000" u="sng" dirty="0">
              <a:solidFill>
                <a:srgbClr val="FF0000"/>
              </a:solidFill>
            </a:endParaRPr>
          </a:p>
        </p:txBody>
      </p:sp>
      <p:sp>
        <p:nvSpPr>
          <p:cNvPr id="2" name="Rectangle 1"/>
          <p:cNvSpPr/>
          <p:nvPr/>
        </p:nvSpPr>
        <p:spPr>
          <a:xfrm>
            <a:off x="373727" y="3039888"/>
            <a:ext cx="4498704" cy="646331"/>
          </a:xfrm>
          <a:prstGeom prst="rect">
            <a:avLst/>
          </a:prstGeom>
        </p:spPr>
        <p:txBody>
          <a:bodyPr wrap="square">
            <a:spAutoFit/>
          </a:bodyPr>
          <a:lstStyle/>
          <a:p>
            <a:pPr marL="285750" indent="-285750">
              <a:buFont typeface="Arial" pitchFamily="34" charset="0"/>
              <a:buChar char="•"/>
            </a:pPr>
            <a:r>
              <a:rPr lang="en-NZ" u="sng" dirty="0" smtClean="0">
                <a:solidFill>
                  <a:srgbClr val="FF0000"/>
                </a:solidFill>
              </a:rPr>
              <a:t>More protection </a:t>
            </a:r>
            <a:r>
              <a:rPr lang="en-NZ" u="sng" dirty="0">
                <a:solidFill>
                  <a:srgbClr val="FF0000"/>
                </a:solidFill>
              </a:rPr>
              <a:t>against impact on other players</a:t>
            </a:r>
            <a:endParaRPr lang="en-NZ" dirty="0"/>
          </a:p>
        </p:txBody>
      </p:sp>
      <p:sp>
        <p:nvSpPr>
          <p:cNvPr id="3" name="Rectangle 2"/>
          <p:cNvSpPr/>
          <p:nvPr/>
        </p:nvSpPr>
        <p:spPr>
          <a:xfrm>
            <a:off x="373726" y="1667969"/>
            <a:ext cx="2729385" cy="369332"/>
          </a:xfrm>
          <a:prstGeom prst="rect">
            <a:avLst/>
          </a:prstGeom>
        </p:spPr>
        <p:txBody>
          <a:bodyPr wrap="square">
            <a:spAutoFit/>
          </a:bodyPr>
          <a:lstStyle/>
          <a:p>
            <a:pPr marL="285750" indent="-285750">
              <a:buFont typeface="Arial" pitchFamily="34" charset="0"/>
              <a:buChar char="•"/>
            </a:pPr>
            <a:r>
              <a:rPr lang="en-NZ" u="sng" dirty="0" smtClean="0">
                <a:solidFill>
                  <a:srgbClr val="FF0000"/>
                </a:solidFill>
              </a:rPr>
              <a:t>more thick and padded</a:t>
            </a:r>
            <a:endParaRPr lang="en-NZ" dirty="0">
              <a:solidFill>
                <a:srgbClr val="FF0000"/>
              </a:solidFill>
            </a:endParaRPr>
          </a:p>
        </p:txBody>
      </p:sp>
      <p:sp>
        <p:nvSpPr>
          <p:cNvPr id="5" name="Rectangle 4"/>
          <p:cNvSpPr/>
          <p:nvPr/>
        </p:nvSpPr>
        <p:spPr>
          <a:xfrm>
            <a:off x="373726" y="2406633"/>
            <a:ext cx="2126606" cy="369332"/>
          </a:xfrm>
          <a:prstGeom prst="rect">
            <a:avLst/>
          </a:prstGeom>
        </p:spPr>
        <p:txBody>
          <a:bodyPr wrap="square">
            <a:spAutoFit/>
          </a:bodyPr>
          <a:lstStyle/>
          <a:p>
            <a:pPr marL="285750" indent="-285750">
              <a:buFont typeface="Arial" pitchFamily="34" charset="0"/>
              <a:buChar char="•"/>
            </a:pPr>
            <a:r>
              <a:rPr lang="en-NZ" u="sng" dirty="0" smtClean="0">
                <a:solidFill>
                  <a:srgbClr val="FF0000"/>
                </a:solidFill>
              </a:rPr>
              <a:t>not as </a:t>
            </a:r>
            <a:r>
              <a:rPr lang="en-NZ" u="sng" dirty="0">
                <a:solidFill>
                  <a:srgbClr val="FF0000"/>
                </a:solidFill>
              </a:rPr>
              <a:t>cool</a:t>
            </a:r>
            <a:endParaRPr lang="en-NZ" dirty="0">
              <a:solidFill>
                <a:srgbClr val="FF0000"/>
              </a:solidFill>
            </a:endParaRPr>
          </a:p>
        </p:txBody>
      </p:sp>
      <p:sp>
        <p:nvSpPr>
          <p:cNvPr id="9" name="Rectangle 8"/>
          <p:cNvSpPr/>
          <p:nvPr/>
        </p:nvSpPr>
        <p:spPr>
          <a:xfrm>
            <a:off x="5307501" y="1307965"/>
            <a:ext cx="3632663" cy="646331"/>
          </a:xfrm>
          <a:prstGeom prst="rect">
            <a:avLst/>
          </a:prstGeom>
        </p:spPr>
        <p:txBody>
          <a:bodyPr wrap="square">
            <a:spAutoFit/>
          </a:bodyPr>
          <a:lstStyle/>
          <a:p>
            <a:pPr marL="285750" indent="-285750">
              <a:buFont typeface="Arial" pitchFamily="34" charset="0"/>
              <a:buChar char="•"/>
            </a:pPr>
            <a:r>
              <a:rPr lang="en-NZ" u="sng" dirty="0">
                <a:solidFill>
                  <a:srgbClr val="FF0000"/>
                </a:solidFill>
              </a:rPr>
              <a:t>compulsory to </a:t>
            </a:r>
            <a:r>
              <a:rPr lang="en-NZ" u="sng" dirty="0" smtClean="0">
                <a:solidFill>
                  <a:srgbClr val="FF0000"/>
                </a:solidFill>
              </a:rPr>
              <a:t>wear in junior grades </a:t>
            </a:r>
            <a:endParaRPr lang="en-NZ" u="sng" dirty="0">
              <a:solidFill>
                <a:srgbClr val="FF0000"/>
              </a:solidFill>
            </a:endParaRPr>
          </a:p>
        </p:txBody>
      </p:sp>
      <p:sp>
        <p:nvSpPr>
          <p:cNvPr id="10" name="TextBox 9"/>
          <p:cNvSpPr txBox="1"/>
          <p:nvPr/>
        </p:nvSpPr>
        <p:spPr>
          <a:xfrm rot="16200000">
            <a:off x="6786242" y="-67589"/>
            <a:ext cx="492443" cy="2303545"/>
          </a:xfrm>
          <a:prstGeom prst="rect">
            <a:avLst/>
          </a:prstGeom>
          <a:noFill/>
        </p:spPr>
        <p:txBody>
          <a:bodyPr vert="eaVert" wrap="square" rtlCol="0">
            <a:spAutoFit/>
          </a:bodyPr>
          <a:lstStyle/>
          <a:p>
            <a:r>
              <a:rPr lang="en-NZ" sz="2000" u="sng" dirty="0" smtClean="0">
                <a:solidFill>
                  <a:srgbClr val="FF0000"/>
                </a:solidFill>
              </a:rPr>
              <a:t>New head gear:</a:t>
            </a:r>
            <a:endParaRPr lang="en-NZ" sz="2000" u="sng" dirty="0">
              <a:solidFill>
                <a:srgbClr val="FF0000"/>
              </a:solidFill>
            </a:endParaRPr>
          </a:p>
        </p:txBody>
      </p:sp>
      <p:sp>
        <p:nvSpPr>
          <p:cNvPr id="12" name="TextBox 11"/>
          <p:cNvSpPr txBox="1"/>
          <p:nvPr/>
        </p:nvSpPr>
        <p:spPr>
          <a:xfrm>
            <a:off x="373725" y="3883960"/>
            <a:ext cx="3888432" cy="369332"/>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Made of leather</a:t>
            </a:r>
            <a:endParaRPr lang="en-NZ" u="sng" dirty="0">
              <a:solidFill>
                <a:srgbClr val="FF0000"/>
              </a:solidFill>
            </a:endParaRPr>
          </a:p>
        </p:txBody>
      </p:sp>
      <p:pic>
        <p:nvPicPr>
          <p:cNvPr id="4098" name="Picture 2" descr="H:\My Pictures\Whineraykicking1959_639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725" y="4253292"/>
            <a:ext cx="3680771" cy="245384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4740" y="4485754"/>
            <a:ext cx="2324278" cy="2129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304243" y="1954296"/>
            <a:ext cx="3544604" cy="382407"/>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More air flow to head</a:t>
            </a:r>
            <a:endParaRPr lang="en-NZ" u="sng" dirty="0">
              <a:solidFill>
                <a:srgbClr val="FF0000"/>
              </a:solidFill>
            </a:endParaRPr>
          </a:p>
        </p:txBody>
      </p:sp>
      <p:sp>
        <p:nvSpPr>
          <p:cNvPr id="15" name="TextBox 14"/>
          <p:cNvSpPr txBox="1"/>
          <p:nvPr/>
        </p:nvSpPr>
        <p:spPr>
          <a:xfrm>
            <a:off x="5307501" y="2406633"/>
            <a:ext cx="3585601" cy="646331"/>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Comfortable superlight foam rubber</a:t>
            </a:r>
            <a:endParaRPr lang="en-NZ" u="sng" dirty="0">
              <a:solidFill>
                <a:srgbClr val="FF0000"/>
              </a:solidFill>
            </a:endParaRPr>
          </a:p>
        </p:txBody>
      </p:sp>
      <p:sp>
        <p:nvSpPr>
          <p:cNvPr id="17" name="TextBox 16"/>
          <p:cNvSpPr txBox="1"/>
          <p:nvPr/>
        </p:nvSpPr>
        <p:spPr>
          <a:xfrm>
            <a:off x="5334481" y="3189973"/>
            <a:ext cx="3013862" cy="654823"/>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Softer foam, comfortable fit</a:t>
            </a:r>
            <a:endParaRPr lang="en-NZ" u="sng" dirty="0">
              <a:solidFill>
                <a:srgbClr val="FF0000"/>
              </a:solidFill>
            </a:endParaRPr>
          </a:p>
        </p:txBody>
      </p:sp>
      <p:sp>
        <p:nvSpPr>
          <p:cNvPr id="18" name="TextBox 17"/>
          <p:cNvSpPr txBox="1"/>
          <p:nvPr/>
        </p:nvSpPr>
        <p:spPr>
          <a:xfrm>
            <a:off x="5304243" y="3839423"/>
            <a:ext cx="3565825" cy="646331"/>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Different protection in certain places</a:t>
            </a:r>
            <a:endParaRPr lang="en-NZ" dirty="0">
              <a:solidFill>
                <a:srgbClr val="FF0000"/>
              </a:solidFill>
            </a:endParaRPr>
          </a:p>
        </p:txBody>
      </p:sp>
    </p:spTree>
    <p:extLst>
      <p:ext uri="{BB962C8B-B14F-4D97-AF65-F5344CB8AC3E}">
        <p14:creationId xmlns:p14="http://schemas.microsoft.com/office/powerpoint/2010/main" val="412412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75850" y="34012"/>
            <a:ext cx="6792309" cy="923330"/>
          </a:xfrm>
          <a:prstGeom prst="rect">
            <a:avLst/>
          </a:prstGeom>
          <a:solidFill>
            <a:schemeClr val="bg1"/>
          </a:solidFill>
          <a:ln>
            <a:noFill/>
          </a:ln>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effectLst>
                  <a:outerShdw blurRad="25500" dist="23000" dir="7020000" algn="tl">
                    <a:srgbClr val="000000">
                      <a:alpha val="50000"/>
                    </a:srgbClr>
                  </a:outerShdw>
                </a:effectLst>
              </a:rPr>
              <a:t>Upper body rugby gear</a:t>
            </a:r>
            <a:endParaRPr lang="en-US" sz="5400" b="1" cap="none" spc="0"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6" name="TextBox 5"/>
          <p:cNvSpPr txBox="1"/>
          <p:nvPr/>
        </p:nvSpPr>
        <p:spPr>
          <a:xfrm>
            <a:off x="107504" y="1115452"/>
            <a:ext cx="4320480" cy="369332"/>
          </a:xfrm>
          <a:prstGeom prst="rect">
            <a:avLst/>
          </a:prstGeom>
          <a:noFill/>
        </p:spPr>
        <p:txBody>
          <a:bodyPr wrap="square" rtlCol="0">
            <a:spAutoFit/>
          </a:bodyPr>
          <a:lstStyle/>
          <a:p>
            <a:r>
              <a:rPr lang="en-NZ" dirty="0" smtClean="0">
                <a:solidFill>
                  <a:srgbClr val="FF0000"/>
                </a:solidFill>
              </a:rPr>
              <a:t>Cotton shirts</a:t>
            </a:r>
            <a:endParaRPr lang="en-NZ" dirty="0">
              <a:solidFill>
                <a:srgbClr val="FF0000"/>
              </a:solidFill>
            </a:endParaRPr>
          </a:p>
        </p:txBody>
      </p:sp>
      <p:sp>
        <p:nvSpPr>
          <p:cNvPr id="7" name="TextBox 6"/>
          <p:cNvSpPr txBox="1"/>
          <p:nvPr/>
        </p:nvSpPr>
        <p:spPr>
          <a:xfrm>
            <a:off x="163871" y="1617820"/>
            <a:ext cx="4248472"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Traditionally Cheap /easy </a:t>
            </a:r>
            <a:endParaRPr lang="en-NZ" dirty="0">
              <a:solidFill>
                <a:srgbClr val="FF0000"/>
              </a:solidFill>
            </a:endParaRPr>
          </a:p>
        </p:txBody>
      </p:sp>
      <p:sp>
        <p:nvSpPr>
          <p:cNvPr id="8" name="TextBox 7"/>
          <p:cNvSpPr txBox="1"/>
          <p:nvPr/>
        </p:nvSpPr>
        <p:spPr>
          <a:xfrm>
            <a:off x="13715" y="2075166"/>
            <a:ext cx="3960440"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Collars /buttons</a:t>
            </a:r>
            <a:endParaRPr lang="en-NZ" dirty="0">
              <a:solidFill>
                <a:srgbClr val="FF0000"/>
              </a:solidFill>
            </a:endParaRPr>
          </a:p>
        </p:txBody>
      </p:sp>
      <p:sp>
        <p:nvSpPr>
          <p:cNvPr id="9" name="TextBox 8"/>
          <p:cNvSpPr txBox="1"/>
          <p:nvPr/>
        </p:nvSpPr>
        <p:spPr>
          <a:xfrm>
            <a:off x="163871" y="2486737"/>
            <a:ext cx="3744416"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Soaks water</a:t>
            </a:r>
            <a:endParaRPr lang="en-NZ" dirty="0">
              <a:solidFill>
                <a:srgbClr val="FF0000"/>
              </a:solidFill>
            </a:endParaRPr>
          </a:p>
        </p:txBody>
      </p:sp>
      <p:sp>
        <p:nvSpPr>
          <p:cNvPr id="10" name="TextBox 9"/>
          <p:cNvSpPr txBox="1"/>
          <p:nvPr/>
        </p:nvSpPr>
        <p:spPr>
          <a:xfrm>
            <a:off x="5256871" y="987538"/>
            <a:ext cx="3890182" cy="369332"/>
          </a:xfrm>
          <a:prstGeom prst="rect">
            <a:avLst/>
          </a:prstGeom>
          <a:noFill/>
        </p:spPr>
        <p:txBody>
          <a:bodyPr wrap="square" rtlCol="0">
            <a:spAutoFit/>
          </a:bodyPr>
          <a:lstStyle/>
          <a:p>
            <a:r>
              <a:rPr lang="en-NZ" dirty="0" smtClean="0">
                <a:solidFill>
                  <a:srgbClr val="FF0000"/>
                </a:solidFill>
              </a:rPr>
              <a:t>Polyester shirt:</a:t>
            </a:r>
            <a:endParaRPr lang="en-NZ" dirty="0">
              <a:solidFill>
                <a:srgbClr val="FF0000"/>
              </a:solidFill>
            </a:endParaRPr>
          </a:p>
        </p:txBody>
      </p:sp>
      <p:sp>
        <p:nvSpPr>
          <p:cNvPr id="11" name="TextBox 10"/>
          <p:cNvSpPr txBox="1"/>
          <p:nvPr/>
        </p:nvSpPr>
        <p:spPr>
          <a:xfrm>
            <a:off x="5352822" y="1484784"/>
            <a:ext cx="3818174"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No grips</a:t>
            </a:r>
            <a:endParaRPr lang="en-NZ" dirty="0">
              <a:solidFill>
                <a:srgbClr val="FF0000"/>
              </a:solidFill>
            </a:endParaRPr>
          </a:p>
        </p:txBody>
      </p:sp>
      <p:sp>
        <p:nvSpPr>
          <p:cNvPr id="12" name="TextBox 11"/>
          <p:cNvSpPr txBox="1"/>
          <p:nvPr/>
        </p:nvSpPr>
        <p:spPr>
          <a:xfrm>
            <a:off x="5417821" y="4341431"/>
            <a:ext cx="2880320"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Look’s better</a:t>
            </a:r>
            <a:endParaRPr lang="en-NZ" dirty="0">
              <a:solidFill>
                <a:srgbClr val="FF0000"/>
              </a:solidFill>
            </a:endParaRPr>
          </a:p>
        </p:txBody>
      </p:sp>
      <p:sp>
        <p:nvSpPr>
          <p:cNvPr id="13" name="TextBox 12"/>
          <p:cNvSpPr txBox="1"/>
          <p:nvPr/>
        </p:nvSpPr>
        <p:spPr>
          <a:xfrm>
            <a:off x="5352822" y="1988840"/>
            <a:ext cx="4032448"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Became cheap</a:t>
            </a:r>
            <a:endParaRPr lang="en-NZ" dirty="0">
              <a:solidFill>
                <a:srgbClr val="FF0000"/>
              </a:solidFill>
            </a:endParaRPr>
          </a:p>
        </p:txBody>
      </p:sp>
      <p:sp>
        <p:nvSpPr>
          <p:cNvPr id="14" name="TextBox 13"/>
          <p:cNvSpPr txBox="1"/>
          <p:nvPr/>
        </p:nvSpPr>
        <p:spPr>
          <a:xfrm>
            <a:off x="5333362" y="2372526"/>
            <a:ext cx="3528392"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Doesn’t soak water</a:t>
            </a:r>
            <a:endParaRPr lang="en-NZ" dirty="0">
              <a:solidFill>
                <a:srgbClr val="FF0000"/>
              </a:solidFill>
            </a:endParaRPr>
          </a:p>
        </p:txBody>
      </p:sp>
      <p:sp>
        <p:nvSpPr>
          <p:cNvPr id="15" name="TextBox 14"/>
          <p:cNvSpPr txBox="1"/>
          <p:nvPr/>
        </p:nvSpPr>
        <p:spPr>
          <a:xfrm>
            <a:off x="5302600" y="2741858"/>
            <a:ext cx="3960440"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Warm or cold</a:t>
            </a:r>
            <a:endParaRPr lang="en-NZ" dirty="0">
              <a:solidFill>
                <a:srgbClr val="FF0000"/>
              </a:solidFill>
            </a:endParaRPr>
          </a:p>
        </p:txBody>
      </p:sp>
      <p:sp>
        <p:nvSpPr>
          <p:cNvPr id="16" name="TextBox 15"/>
          <p:cNvSpPr txBox="1"/>
          <p:nvPr/>
        </p:nvSpPr>
        <p:spPr>
          <a:xfrm>
            <a:off x="4499992" y="6309320"/>
            <a:ext cx="4176464" cy="369332"/>
          </a:xfrm>
          <a:prstGeom prst="rect">
            <a:avLst/>
          </a:prstGeom>
          <a:noFill/>
        </p:spPr>
        <p:txBody>
          <a:bodyPr wrap="square" rtlCol="0">
            <a:spAutoFit/>
          </a:bodyPr>
          <a:lstStyle/>
          <a:p>
            <a:endParaRPr lang="en-NZ" dirty="0"/>
          </a:p>
        </p:txBody>
      </p:sp>
      <p:sp>
        <p:nvSpPr>
          <p:cNvPr id="20" name="TextBox 19"/>
          <p:cNvSpPr txBox="1"/>
          <p:nvPr/>
        </p:nvSpPr>
        <p:spPr>
          <a:xfrm>
            <a:off x="5356593" y="3233435"/>
            <a:ext cx="3598650"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Stain resistance/wrinkle</a:t>
            </a:r>
            <a:endParaRPr lang="en-NZ" dirty="0">
              <a:solidFill>
                <a:srgbClr val="FF0000"/>
              </a:solidFill>
            </a:endParaRPr>
          </a:p>
        </p:txBody>
      </p:sp>
      <p:sp>
        <p:nvSpPr>
          <p:cNvPr id="21" name="TextBox 20"/>
          <p:cNvSpPr txBox="1"/>
          <p:nvPr/>
        </p:nvSpPr>
        <p:spPr>
          <a:xfrm>
            <a:off x="5413063" y="3602767"/>
            <a:ext cx="3818582"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tight</a:t>
            </a:r>
            <a:endParaRPr lang="en-NZ" dirty="0">
              <a:solidFill>
                <a:srgbClr val="FF0000"/>
              </a:solidFill>
            </a:endParaRPr>
          </a:p>
        </p:txBody>
      </p:sp>
      <p:sp>
        <p:nvSpPr>
          <p:cNvPr id="22" name="TextBox 21"/>
          <p:cNvSpPr txBox="1"/>
          <p:nvPr/>
        </p:nvSpPr>
        <p:spPr>
          <a:xfrm>
            <a:off x="5442756" y="3972099"/>
            <a:ext cx="3353547"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no collars</a:t>
            </a:r>
            <a:endParaRPr lang="en-NZ" dirty="0">
              <a:solidFill>
                <a:srgbClr val="FF000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044046"/>
            <a:ext cx="2225438" cy="222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7384" y="3820326"/>
            <a:ext cx="19812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3131840" y="2441018"/>
            <a:ext cx="72008" cy="369332"/>
          </a:xfrm>
          <a:prstGeom prst="rect">
            <a:avLst/>
          </a:prstGeom>
          <a:noFill/>
        </p:spPr>
        <p:txBody>
          <a:bodyPr wrap="square" rtlCol="0">
            <a:spAutoFit/>
          </a:bodyPr>
          <a:lstStyle/>
          <a:p>
            <a:endParaRPr lang="en-NZ" dirty="0"/>
          </a:p>
        </p:txBody>
      </p:sp>
      <p:sp>
        <p:nvSpPr>
          <p:cNvPr id="24" name="TextBox 23"/>
          <p:cNvSpPr txBox="1"/>
          <p:nvPr/>
        </p:nvSpPr>
        <p:spPr>
          <a:xfrm>
            <a:off x="2288107" y="2530393"/>
            <a:ext cx="2736304" cy="369332"/>
          </a:xfrm>
          <a:prstGeom prst="rect">
            <a:avLst/>
          </a:prstGeom>
          <a:noFill/>
        </p:spPr>
        <p:txBody>
          <a:bodyPr wrap="square" rtlCol="0">
            <a:spAutoFit/>
          </a:bodyPr>
          <a:lstStyle/>
          <a:p>
            <a:r>
              <a:rPr lang="en-NZ" dirty="0" smtClean="0">
                <a:solidFill>
                  <a:srgbClr val="FF0000"/>
                </a:solidFill>
              </a:rPr>
              <a:t>Old jersey</a:t>
            </a:r>
            <a:endParaRPr lang="en-NZ" dirty="0">
              <a:solidFill>
                <a:srgbClr val="FF0000"/>
              </a:solidFill>
            </a:endParaRPr>
          </a:p>
        </p:txBody>
      </p:sp>
      <p:cxnSp>
        <p:nvCxnSpPr>
          <p:cNvPr id="26" name="Straight Connector 25"/>
          <p:cNvCxnSpPr/>
          <p:nvPr/>
        </p:nvCxnSpPr>
        <p:spPr>
          <a:xfrm flipH="1">
            <a:off x="2062974" y="2810350"/>
            <a:ext cx="555031" cy="50092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2227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footballboots.org/wp-content/uploads/2009/05/andre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9679" y="4436288"/>
            <a:ext cx="2417170" cy="241717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971600" y="116632"/>
            <a:ext cx="6995120" cy="922114"/>
          </a:xfrm>
          <a:ln>
            <a:noFill/>
          </a:ln>
        </p:spPr>
        <p:style>
          <a:lnRef idx="2">
            <a:schemeClr val="accent1"/>
          </a:lnRef>
          <a:fillRef idx="1">
            <a:schemeClr val="lt1"/>
          </a:fillRef>
          <a:effectRef idx="0">
            <a:schemeClr val="accent1"/>
          </a:effectRef>
          <a:fontRef idx="minor">
            <a:schemeClr val="dk1"/>
          </a:fontRef>
        </p:style>
        <p:txBody>
          <a:bodyPr>
            <a:noAutofit/>
          </a:bodyPr>
          <a:lstStyle/>
          <a:p>
            <a:r>
              <a:rPr lang="en-NZ" sz="66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rPr>
              <a:t>Rugby Boots</a:t>
            </a:r>
            <a:endParaRPr lang="en-NZ" sz="6600" b="1"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endParaRPr>
          </a:p>
        </p:txBody>
      </p:sp>
      <p:sp>
        <p:nvSpPr>
          <p:cNvPr id="3" name="TextBox 2"/>
          <p:cNvSpPr txBox="1"/>
          <p:nvPr/>
        </p:nvSpPr>
        <p:spPr>
          <a:xfrm>
            <a:off x="467544" y="1772816"/>
            <a:ext cx="2664296" cy="369332"/>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Made from leather</a:t>
            </a:r>
            <a:endParaRPr lang="en-NZ" u="sng" dirty="0">
              <a:solidFill>
                <a:srgbClr val="FF0000"/>
              </a:solidFill>
            </a:endParaRPr>
          </a:p>
        </p:txBody>
      </p:sp>
      <p:sp>
        <p:nvSpPr>
          <p:cNvPr id="4" name="TextBox 3"/>
          <p:cNvSpPr txBox="1"/>
          <p:nvPr/>
        </p:nvSpPr>
        <p:spPr>
          <a:xfrm>
            <a:off x="431540" y="2348880"/>
            <a:ext cx="2736304" cy="369332"/>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6 metal studs</a:t>
            </a:r>
            <a:endParaRPr lang="en-NZ" u="sng" dirty="0">
              <a:solidFill>
                <a:srgbClr val="FF0000"/>
              </a:solidFill>
            </a:endParaRPr>
          </a:p>
        </p:txBody>
      </p:sp>
      <p:sp>
        <p:nvSpPr>
          <p:cNvPr id="5" name="TextBox 4"/>
          <p:cNvSpPr txBox="1"/>
          <p:nvPr/>
        </p:nvSpPr>
        <p:spPr>
          <a:xfrm>
            <a:off x="379049" y="2968038"/>
            <a:ext cx="3168352" cy="369332"/>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Laces Loop at back of heel</a:t>
            </a:r>
            <a:endParaRPr lang="en-NZ" u="sng" dirty="0">
              <a:solidFill>
                <a:srgbClr val="FF0000"/>
              </a:solidFill>
            </a:endParaRPr>
          </a:p>
        </p:txBody>
      </p:sp>
      <p:sp>
        <p:nvSpPr>
          <p:cNvPr id="6" name="TextBox 5"/>
          <p:cNvSpPr txBox="1"/>
          <p:nvPr/>
        </p:nvSpPr>
        <p:spPr>
          <a:xfrm>
            <a:off x="379049" y="1412776"/>
            <a:ext cx="3240360" cy="400110"/>
          </a:xfrm>
          <a:prstGeom prst="rect">
            <a:avLst/>
          </a:prstGeom>
          <a:noFill/>
        </p:spPr>
        <p:txBody>
          <a:bodyPr wrap="square" rtlCol="0">
            <a:spAutoFit/>
          </a:bodyPr>
          <a:lstStyle/>
          <a:p>
            <a:r>
              <a:rPr lang="en-NZ" sz="2000" u="sng" dirty="0" smtClean="0">
                <a:solidFill>
                  <a:srgbClr val="FF0000"/>
                </a:solidFill>
              </a:rPr>
              <a:t>Old boots:</a:t>
            </a:r>
            <a:endParaRPr lang="en-NZ" sz="2000" u="sng" dirty="0">
              <a:solidFill>
                <a:srgbClr val="FF0000"/>
              </a:solidFill>
            </a:endParaRPr>
          </a:p>
        </p:txBody>
      </p:sp>
      <p:sp>
        <p:nvSpPr>
          <p:cNvPr id="7" name="TextBox 6"/>
          <p:cNvSpPr txBox="1"/>
          <p:nvPr/>
        </p:nvSpPr>
        <p:spPr>
          <a:xfrm>
            <a:off x="6084168" y="1372706"/>
            <a:ext cx="2952328" cy="400110"/>
          </a:xfrm>
          <a:prstGeom prst="rect">
            <a:avLst/>
          </a:prstGeom>
          <a:noFill/>
        </p:spPr>
        <p:txBody>
          <a:bodyPr wrap="square" rtlCol="0">
            <a:spAutoFit/>
          </a:bodyPr>
          <a:lstStyle/>
          <a:p>
            <a:r>
              <a:rPr lang="en-NZ" sz="2000" u="sng" dirty="0" smtClean="0">
                <a:solidFill>
                  <a:srgbClr val="FF0000"/>
                </a:solidFill>
              </a:rPr>
              <a:t>New boots:</a:t>
            </a:r>
            <a:endParaRPr lang="en-NZ" sz="2000" u="sng" dirty="0">
              <a:solidFill>
                <a:srgbClr val="FF0000"/>
              </a:solidFill>
            </a:endParaRPr>
          </a:p>
        </p:txBody>
      </p:sp>
      <p:sp>
        <p:nvSpPr>
          <p:cNvPr id="11" name="TextBox 10"/>
          <p:cNvSpPr txBox="1"/>
          <p:nvPr/>
        </p:nvSpPr>
        <p:spPr>
          <a:xfrm>
            <a:off x="5796136" y="1812886"/>
            <a:ext cx="2304256"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water proof</a:t>
            </a:r>
            <a:endParaRPr lang="en-NZ" dirty="0">
              <a:solidFill>
                <a:srgbClr val="FF0000"/>
              </a:solidFill>
            </a:endParaRPr>
          </a:p>
        </p:txBody>
      </p:sp>
      <p:sp>
        <p:nvSpPr>
          <p:cNvPr id="8" name="TextBox 7"/>
          <p:cNvSpPr txBox="1"/>
          <p:nvPr/>
        </p:nvSpPr>
        <p:spPr>
          <a:xfrm>
            <a:off x="379049" y="3630615"/>
            <a:ext cx="3088071" cy="646331"/>
          </a:xfrm>
          <a:prstGeom prst="rect">
            <a:avLst/>
          </a:prstGeom>
          <a:noFill/>
        </p:spPr>
        <p:txBody>
          <a:bodyPr wrap="square" rtlCol="0">
            <a:spAutoFit/>
          </a:bodyPr>
          <a:lstStyle/>
          <a:p>
            <a:pPr marL="285750" indent="-285750">
              <a:buFont typeface="Arial" pitchFamily="34" charset="0"/>
              <a:buChar char="•"/>
            </a:pPr>
            <a:r>
              <a:rPr lang="en-NZ" u="sng" dirty="0" smtClean="0">
                <a:solidFill>
                  <a:srgbClr val="FF0000"/>
                </a:solidFill>
              </a:rPr>
              <a:t>Extra nails to hurt other players before rules(1889)</a:t>
            </a:r>
            <a:endParaRPr lang="en-NZ" u="sng" dirty="0">
              <a:solidFill>
                <a:srgbClr val="FF0000"/>
              </a:solidFill>
            </a:endParaRPr>
          </a:p>
        </p:txBody>
      </p:sp>
      <p:sp>
        <p:nvSpPr>
          <p:cNvPr id="12" name="TextBox 11"/>
          <p:cNvSpPr txBox="1"/>
          <p:nvPr/>
        </p:nvSpPr>
        <p:spPr>
          <a:xfrm>
            <a:off x="5796136" y="2452114"/>
            <a:ext cx="2520280"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Support for your arch</a:t>
            </a:r>
            <a:endParaRPr lang="en-NZ" dirty="0">
              <a:solidFill>
                <a:srgbClr val="FF0000"/>
              </a:solidFill>
            </a:endParaRPr>
          </a:p>
        </p:txBody>
      </p:sp>
      <p:sp>
        <p:nvSpPr>
          <p:cNvPr id="13" name="TextBox 12"/>
          <p:cNvSpPr txBox="1"/>
          <p:nvPr/>
        </p:nvSpPr>
        <p:spPr>
          <a:xfrm>
            <a:off x="5796136" y="3261283"/>
            <a:ext cx="3347864" cy="369332"/>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Lower so don’t support ankle </a:t>
            </a:r>
            <a:endParaRPr lang="en-NZ" dirty="0">
              <a:solidFill>
                <a:srgbClr val="FF0000"/>
              </a:solidFill>
            </a:endParaRPr>
          </a:p>
        </p:txBody>
      </p:sp>
      <p:sp>
        <p:nvSpPr>
          <p:cNvPr id="14" name="TextBox 13"/>
          <p:cNvSpPr txBox="1"/>
          <p:nvPr/>
        </p:nvSpPr>
        <p:spPr>
          <a:xfrm>
            <a:off x="5796136" y="3953780"/>
            <a:ext cx="3240360" cy="646331"/>
          </a:xfrm>
          <a:prstGeom prst="rect">
            <a:avLst/>
          </a:prstGeom>
          <a:noFill/>
        </p:spPr>
        <p:txBody>
          <a:bodyPr wrap="square" rtlCol="0">
            <a:spAutoFit/>
          </a:bodyPr>
          <a:lstStyle/>
          <a:p>
            <a:pPr marL="285750" indent="-285750">
              <a:buFont typeface="Arial" pitchFamily="34" charset="0"/>
              <a:buChar char="•"/>
            </a:pPr>
            <a:r>
              <a:rPr lang="en-NZ" dirty="0" smtClean="0">
                <a:solidFill>
                  <a:srgbClr val="FF0000"/>
                </a:solidFill>
              </a:rPr>
              <a:t>Laces down one side so smooth surface for kicking</a:t>
            </a:r>
            <a:endParaRPr lang="en-NZ" dirty="0">
              <a:solidFill>
                <a:srgbClr val="FF0000"/>
              </a:solidFill>
            </a:endParaRPr>
          </a:p>
        </p:txBody>
      </p:sp>
      <p:pic>
        <p:nvPicPr>
          <p:cNvPr id="5126" name="Picture 6" descr="http://www.rugbyrelics.com/images/aaaaa/om/51-boot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163" y="4626136"/>
            <a:ext cx="2935841" cy="203747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1619672" y="954087"/>
            <a:ext cx="4572000" cy="646331"/>
          </a:xfrm>
          <a:prstGeom prst="rect">
            <a:avLst/>
          </a:prstGeom>
        </p:spPr>
        <p:txBody>
          <a:bodyPr>
            <a:spAutoFit/>
          </a:bodyPr>
          <a:lstStyle/>
          <a:p>
            <a:r>
              <a:rPr lang="en-NZ" dirty="0">
                <a:hlinkClick r:id="rId4"/>
              </a:rPr>
              <a:t>http://www.youtube.com/watch?v=f_j2pa97l28</a:t>
            </a:r>
            <a:endParaRPr lang="en-NZ" dirty="0"/>
          </a:p>
        </p:txBody>
      </p:sp>
    </p:spTree>
    <p:extLst>
      <p:ext uri="{BB962C8B-B14F-4D97-AF65-F5344CB8AC3E}">
        <p14:creationId xmlns:p14="http://schemas.microsoft.com/office/powerpoint/2010/main" val="895677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9755" y="116632"/>
            <a:ext cx="7508210" cy="584775"/>
          </a:xfrm>
          <a:prstGeom prst="rect">
            <a:avLst/>
          </a:prstGeom>
        </p:spPr>
        <p:txBody>
          <a:bodyPr wrap="none">
            <a:spAutoFit/>
          </a:bodyPr>
          <a:lstStyle/>
          <a:p>
            <a:pPr algn="ctr"/>
            <a:r>
              <a:rPr lang="en-US" sz="3200" b="1" i="1" u="sng"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How has the uniforms of rugby changed? </a:t>
            </a:r>
          </a:p>
        </p:txBody>
      </p:sp>
      <p:sp>
        <p:nvSpPr>
          <p:cNvPr id="5" name="TextBox 4"/>
          <p:cNvSpPr txBox="1"/>
          <p:nvPr/>
        </p:nvSpPr>
        <p:spPr>
          <a:xfrm>
            <a:off x="683568" y="1916832"/>
            <a:ext cx="7704856" cy="4401205"/>
          </a:xfrm>
          <a:prstGeom prst="rect">
            <a:avLst/>
          </a:prstGeom>
          <a:noFill/>
        </p:spPr>
        <p:txBody>
          <a:bodyPr wrap="square" rtlCol="0">
            <a:spAutoFit/>
          </a:bodyPr>
          <a:lstStyle/>
          <a:p>
            <a:r>
              <a:rPr lang="en-NZ" sz="4000" dirty="0" smtClean="0">
                <a:solidFill>
                  <a:srgbClr val="FF0000"/>
                </a:solidFill>
              </a:rPr>
              <a:t>Generally the new head gear, the shirts and the boots are all safer, more comfortable than the old ones and they are more controlled in different temperatures and that is because the new technology has changed. </a:t>
            </a:r>
            <a:endParaRPr lang="en-NZ" sz="4000" dirty="0">
              <a:solidFill>
                <a:srgbClr val="FF0000"/>
              </a:solidFill>
            </a:endParaRPr>
          </a:p>
        </p:txBody>
      </p:sp>
    </p:spTree>
    <p:extLst>
      <p:ext uri="{BB962C8B-B14F-4D97-AF65-F5344CB8AC3E}">
        <p14:creationId xmlns:p14="http://schemas.microsoft.com/office/powerpoint/2010/main" val="1925298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204</Words>
  <Application>Microsoft Office PowerPoint</Application>
  <PresentationFormat>On-screen Show (4:3)</PresentationFormat>
  <Paragraphs>47</Paragraphs>
  <Slides>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Theme</vt:lpstr>
      <vt:lpstr>Package</vt:lpstr>
      <vt:lpstr>PowerPoint Presentation</vt:lpstr>
      <vt:lpstr>PowerPoint Presentation</vt:lpstr>
      <vt:lpstr>PowerPoint Presentation</vt:lpstr>
      <vt:lpstr>PowerPoint Presentation</vt:lpstr>
      <vt:lpstr>PowerPoint Presentation</vt:lpstr>
      <vt:lpstr>Rugby Boots</vt:lpstr>
      <vt:lpstr>PowerPoint Presentation</vt:lpstr>
    </vt:vector>
  </TitlesOfParts>
  <Company>Riccarton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tomphillips</dc:creator>
  <cp:lastModifiedBy>tomphillips</cp:lastModifiedBy>
  <cp:revision>38</cp:revision>
  <dcterms:created xsi:type="dcterms:W3CDTF">2010-12-05T22:35:52Z</dcterms:created>
  <dcterms:modified xsi:type="dcterms:W3CDTF">2010-12-07T22:08:42Z</dcterms:modified>
</cp:coreProperties>
</file>